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</p:sldIdLst>
  <p:sldSz cy="5143500" cx="9144000"/>
  <p:notesSz cx="6858000" cy="9144000"/>
  <p:embeddedFontLst>
    <p:embeddedFont>
      <p:font typeface="Average"/>
      <p:regular r:id="rId16"/>
    </p:embeddedFont>
    <p:embeddedFont>
      <p:font typeface="Oswald"/>
      <p:regular r:id="rId17"/>
      <p:bold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font" Target="fonts/Oswald-regular.fntdata"/><Relationship Id="rId16" Type="http://schemas.openxmlformats.org/officeDocument/2006/relationships/font" Target="fonts/Average-regular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18" Type="http://schemas.openxmlformats.org/officeDocument/2006/relationships/font" Target="fonts/Oswald-bold.fntdata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5218788292_1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5218788292_1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2120f35cbb_0_1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2120f35cbb_0_1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2a6be73df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2a6be73df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36f4ab966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36f4ab966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5218788292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5218788292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36617d5dcb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36617d5dc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2120f35cbb_0_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2120f35cbb_0_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2120f35cbb_0_9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2120f35cbb_0_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5218788292_1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5218788292_1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2120f35cbb_0_10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2120f35cbb_0_1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http://aa.usno.navy.mil/data/docs/AltAz.php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4350279" y="2855377"/>
            <a:ext cx="443589" cy="105632"/>
            <a:chOff x="4137525" y="2915950"/>
            <a:chExt cx="869100" cy="207000"/>
          </a:xfrm>
        </p:grpSpPr>
        <p:sp>
          <p:nvSpPr>
            <p:cNvPr id="11" name="Google Shape;11;p2"/>
            <p:cNvSpPr/>
            <p:nvPr/>
          </p:nvSpPr>
          <p:spPr>
            <a:xfrm>
              <a:off x="446857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47996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41375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" name="Google Shape;14;p2"/>
          <p:cNvSpPr txBox="1"/>
          <p:nvPr>
            <p:ph type="ctrTitle"/>
          </p:nvPr>
        </p:nvSpPr>
        <p:spPr>
          <a:xfrm>
            <a:off x="671258" y="990800"/>
            <a:ext cx="7801500" cy="1730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5" name="Google Shape;15;p2"/>
          <p:cNvSpPr txBox="1"/>
          <p:nvPr>
            <p:ph idx="1" type="subTitle"/>
          </p:nvPr>
        </p:nvSpPr>
        <p:spPr>
          <a:xfrm>
            <a:off x="671250" y="3174876"/>
            <a:ext cx="7801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1"/>
          <p:cNvSpPr txBox="1"/>
          <p:nvPr>
            <p:ph hasCustomPrompt="1" type="title"/>
          </p:nvPr>
        </p:nvSpPr>
        <p:spPr>
          <a:xfrm>
            <a:off x="311700" y="1255275"/>
            <a:ext cx="8520600" cy="1890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671250" y="2141250"/>
            <a:ext cx="7852200" cy="861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9" name="Google Shape;19;p3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6" name="Google Shape;26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8" name="Google Shape;28;p5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4" name="Google Shape;34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5" name="Google Shape;35;p7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lt2"/>
        </a:solidFill>
      </p:bgPr>
    </p:bg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/>
          <p:nvPr>
            <p:ph type="title"/>
          </p:nvPr>
        </p:nvSpPr>
        <p:spPr>
          <a:xfrm>
            <a:off x="490250" y="526350"/>
            <a:ext cx="62271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8" name="Google Shape;38;p8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9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1" name="Google Shape;41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2" name="Google Shape;42;p9"/>
          <p:cNvSpPr txBox="1"/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3" name="Google Shape;43;p9"/>
          <p:cNvSpPr txBox="1"/>
          <p:nvPr>
            <p:ph idx="1" type="subTitle"/>
          </p:nvPr>
        </p:nvSpPr>
        <p:spPr>
          <a:xfrm>
            <a:off x="265500" y="28452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4" name="Google Shape;44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5" name="Google Shape;45;p9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Oswald"/>
              <a:buNone/>
              <a:defRPr sz="21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</a:lstStyle>
          <a:p/>
        </p:txBody>
      </p:sp>
      <p:sp>
        <p:nvSpPr>
          <p:cNvPr id="48" name="Google Shape;48;p10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lat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Average"/>
              <a:buChar char="●"/>
              <a:defRPr sz="18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indent="-317500" lvl="1" marL="914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indent="-31750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indent="-31750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●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indent="-31750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indent="-31750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indent="-31750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●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indent="-31750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indent="-31750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lvl="1" rtl="0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lvl="2" rtl="0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lvl="3" rtl="0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lvl="4" rtl="0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lvl="5" rtl="0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lvl="6" rtl="0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lvl="7" rtl="0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lvl="8" rtl="0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9.gif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hyperlink" Target="http://www.youtube.com/watch?v=AWtfJ2D10NM" TargetMode="External"/><Relationship Id="rId4" Type="http://schemas.openxmlformats.org/officeDocument/2006/relationships/image" Target="../media/image4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Google Shape;59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0475" y="1003875"/>
            <a:ext cx="4668950" cy="3987226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p13"/>
          <p:cNvSpPr txBox="1"/>
          <p:nvPr>
            <p:ph type="ctrTitle"/>
          </p:nvPr>
        </p:nvSpPr>
        <p:spPr>
          <a:xfrm>
            <a:off x="1467300" y="253800"/>
            <a:ext cx="7801500" cy="1150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Estimating Earth’s Density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6322450" y="1527050"/>
            <a:ext cx="2357100" cy="64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FF"/>
                </a:solidFill>
              </a:rPr>
              <a:t>Spring 2019</a:t>
            </a:r>
            <a:endParaRPr sz="18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Measuring the angle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16" name="Google Shape;116;p22"/>
          <p:cNvSpPr txBox="1"/>
          <p:nvPr>
            <p:ph idx="1" type="body"/>
          </p:nvPr>
        </p:nvSpPr>
        <p:spPr>
          <a:xfrm>
            <a:off x="311700" y="1152475"/>
            <a:ext cx="4311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FFFFFF"/>
                </a:solidFill>
              </a:rPr>
              <a:t>Angle = Arctan (shadow length/post height)</a:t>
            </a:r>
            <a:endParaRPr sz="3000"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FFFFFF"/>
                </a:solidFill>
              </a:rPr>
              <a:t>o</a:t>
            </a:r>
            <a:r>
              <a:rPr lang="en" sz="3000">
                <a:solidFill>
                  <a:srgbClr val="FFFFFF"/>
                </a:solidFill>
              </a:rPr>
              <a:t>r </a:t>
            </a:r>
            <a:endParaRPr sz="3000"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3000">
                <a:solidFill>
                  <a:schemeClr val="dk1"/>
                </a:solidFill>
              </a:rPr>
              <a:t>Angle = tan</a:t>
            </a:r>
            <a:r>
              <a:rPr baseline="30000" lang="en" sz="3000">
                <a:solidFill>
                  <a:schemeClr val="dk1"/>
                </a:solidFill>
              </a:rPr>
              <a:t>-1</a:t>
            </a:r>
            <a:r>
              <a:rPr lang="en" sz="3000">
                <a:solidFill>
                  <a:schemeClr val="dk1"/>
                </a:solidFill>
              </a:rPr>
              <a:t>(shadow length/post height)</a:t>
            </a:r>
            <a:endParaRPr sz="3000"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3000">
              <a:solidFill>
                <a:srgbClr val="FFFFFF"/>
              </a:solidFill>
            </a:endParaRPr>
          </a:p>
        </p:txBody>
      </p:sp>
      <p:pic>
        <p:nvPicPr>
          <p:cNvPr id="117" name="Google Shape;117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75100" y="1170125"/>
            <a:ext cx="3857200" cy="3131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Mass of The Earth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23" name="Google Shape;123;p23"/>
          <p:cNvSpPr txBox="1"/>
          <p:nvPr>
            <p:ph idx="1" type="body"/>
          </p:nvPr>
        </p:nvSpPr>
        <p:spPr>
          <a:xfrm>
            <a:off x="311700" y="1152475"/>
            <a:ext cx="5184000" cy="3883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Char char="●"/>
            </a:pPr>
            <a:r>
              <a:rPr lang="en" sz="2200">
                <a:solidFill>
                  <a:srgbClr val="FFFFFF"/>
                </a:solidFill>
              </a:rPr>
              <a:t>More mass -&gt; More gravity -&gt; objects fall faster because they’re pulled more</a:t>
            </a:r>
            <a:endParaRPr sz="2200">
              <a:solidFill>
                <a:srgbClr val="FFFFFF"/>
              </a:solidFill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Char char="●"/>
            </a:pPr>
            <a:r>
              <a:rPr lang="en" sz="2200">
                <a:solidFill>
                  <a:srgbClr val="FFFFFF"/>
                </a:solidFill>
              </a:rPr>
              <a:t>If we drop something, and measure how long it takes to fall, we can determine the acceleration of the object due to gravity.</a:t>
            </a:r>
            <a:endParaRPr sz="2200">
              <a:solidFill>
                <a:srgbClr val="FFFFFF"/>
              </a:solidFill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Char char="●"/>
            </a:pPr>
            <a:r>
              <a:rPr lang="en" sz="2200">
                <a:solidFill>
                  <a:srgbClr val="FFFFFF"/>
                </a:solidFill>
              </a:rPr>
              <a:t>Two objects dropped from same height at same time hit the ground at the same time</a:t>
            </a:r>
            <a:endParaRPr sz="2200">
              <a:solidFill>
                <a:srgbClr val="FFFFFF"/>
              </a:solidFill>
            </a:endParaRPr>
          </a:p>
        </p:txBody>
      </p:sp>
      <p:pic>
        <p:nvPicPr>
          <p:cNvPr descr="zpage028.gif" id="124" name="Google Shape;124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00775" y="750688"/>
            <a:ext cx="2812375" cy="42199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4"/>
          <p:cNvSpPr txBox="1"/>
          <p:nvPr>
            <p:ph type="title"/>
          </p:nvPr>
        </p:nvSpPr>
        <p:spPr>
          <a:xfrm>
            <a:off x="311700" y="2919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Astronomy picture of the day</a:t>
            </a:r>
            <a:endParaRPr>
              <a:solidFill>
                <a:srgbClr val="FFFFFF"/>
              </a:solidFill>
            </a:endParaRPr>
          </a:p>
        </p:txBody>
      </p:sp>
      <p:pic>
        <p:nvPicPr>
          <p:cNvPr id="67" name="Google Shape;67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38700" y="864650"/>
            <a:ext cx="5893601" cy="4126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Announcements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73" name="Google Shape;73;p15"/>
          <p:cNvSpPr txBox="1"/>
          <p:nvPr>
            <p:ph idx="1" type="body"/>
          </p:nvPr>
        </p:nvSpPr>
        <p:spPr>
          <a:xfrm>
            <a:off x="403550" y="1198375"/>
            <a:ext cx="44337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●"/>
            </a:pPr>
            <a:r>
              <a:rPr lang="en" sz="2400">
                <a:solidFill>
                  <a:srgbClr val="FFFFFF"/>
                </a:solidFill>
              </a:rPr>
              <a:t>We will be outside today! Bring your stuff, and make sure someone has a good calculator.</a:t>
            </a:r>
            <a:endParaRPr sz="2400">
              <a:solidFill>
                <a:srgbClr val="FFFFFF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●"/>
            </a:pPr>
            <a:r>
              <a:rPr lang="en" sz="2400">
                <a:solidFill>
                  <a:srgbClr val="FFFFFF"/>
                </a:solidFill>
              </a:rPr>
              <a:t>NO LAB NEXT WEEK - Exam on Module 2</a:t>
            </a:r>
            <a:endParaRPr sz="2400">
              <a:solidFill>
                <a:srgbClr val="FFFFFF"/>
              </a:solidFill>
            </a:endParaRPr>
          </a:p>
          <a:p>
            <a:pPr indent="0" lvl="0" marL="4572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</p:txBody>
      </p:sp>
      <p:pic>
        <p:nvPicPr>
          <p:cNvPr id="74" name="Google Shape;74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90425" y="99500"/>
            <a:ext cx="3841875" cy="4906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6"/>
          <p:cNvSpPr txBox="1"/>
          <p:nvPr>
            <p:ph type="title"/>
          </p:nvPr>
        </p:nvSpPr>
        <p:spPr>
          <a:xfrm>
            <a:off x="311700" y="6134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Which weighs more: a ton of bricks or a ton of feathers?</a:t>
            </a:r>
            <a:endParaRPr>
              <a:solidFill>
                <a:srgbClr val="FFFFFF"/>
              </a:solidFill>
            </a:endParaRPr>
          </a:p>
        </p:txBody>
      </p:sp>
      <p:pic>
        <p:nvPicPr>
          <p:cNvPr id="80" name="Google Shape;80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0475" y="1415075"/>
            <a:ext cx="7715250" cy="3146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Mass IS NOT EQUAL TO Weight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86" name="Google Shape;86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●"/>
            </a:pPr>
            <a:r>
              <a:rPr lang="en" sz="2400">
                <a:solidFill>
                  <a:srgbClr val="FFFFFF"/>
                </a:solidFill>
              </a:rPr>
              <a:t>Weight is a FORCE:</a:t>
            </a:r>
            <a:endParaRPr sz="2400">
              <a:solidFill>
                <a:srgbClr val="FFFFFF"/>
              </a:solidFill>
            </a:endParaRPr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○"/>
            </a:pPr>
            <a:r>
              <a:rPr lang="en" sz="2400">
                <a:solidFill>
                  <a:srgbClr val="FFFFFF"/>
                </a:solidFill>
              </a:rPr>
              <a:t>F = Mass * gravitational acceleration = GMm/R</a:t>
            </a:r>
            <a:r>
              <a:rPr baseline="30000" lang="en" sz="2400">
                <a:solidFill>
                  <a:srgbClr val="FFFFFF"/>
                </a:solidFill>
              </a:rPr>
              <a:t>2</a:t>
            </a:r>
            <a:endParaRPr baseline="30000" sz="2400">
              <a:solidFill>
                <a:srgbClr val="FFFFFF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●"/>
            </a:pPr>
            <a:r>
              <a:rPr lang="en" sz="2400">
                <a:solidFill>
                  <a:srgbClr val="FFFFFF"/>
                </a:solidFill>
              </a:rPr>
              <a:t>Brick is more DENSE than feather</a:t>
            </a:r>
            <a:endParaRPr sz="2400">
              <a:solidFill>
                <a:srgbClr val="FFFFFF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●"/>
            </a:pPr>
            <a:r>
              <a:rPr lang="en" sz="2400">
                <a:solidFill>
                  <a:srgbClr val="FFFFFF"/>
                </a:solidFill>
              </a:rPr>
              <a:t>Density = Mass/Volume</a:t>
            </a:r>
            <a:endParaRPr sz="2400">
              <a:solidFill>
                <a:srgbClr val="FFFFFF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●"/>
            </a:pPr>
            <a:r>
              <a:rPr lang="en" sz="2400">
                <a:solidFill>
                  <a:srgbClr val="FFFFFF"/>
                </a:solidFill>
              </a:rPr>
              <a:t>Volume = </a:t>
            </a:r>
            <a:r>
              <a:rPr lang="en" sz="2400">
                <a:solidFill>
                  <a:schemeClr val="dk1"/>
                </a:solidFill>
              </a:rPr>
              <a:t>V = 4/3 * π * (Radius)</a:t>
            </a:r>
            <a:r>
              <a:rPr baseline="30000" lang="en" sz="2400">
                <a:solidFill>
                  <a:schemeClr val="dk1"/>
                </a:solidFill>
              </a:rPr>
              <a:t>3</a:t>
            </a:r>
            <a:endParaRPr baseline="30000" sz="2400">
              <a:solidFill>
                <a:schemeClr val="dk1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●"/>
            </a:pPr>
            <a:r>
              <a:rPr lang="en" sz="2400">
                <a:solidFill>
                  <a:schemeClr val="dk1"/>
                </a:solidFill>
              </a:rPr>
              <a:t>We need mass and radius to get Earth’s density</a:t>
            </a:r>
            <a:endParaRPr sz="24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Volume of Earth</a:t>
            </a:r>
            <a:endParaRPr>
              <a:solidFill>
                <a:srgbClr val="FFFFFF"/>
              </a:solidFill>
            </a:endParaRPr>
          </a:p>
        </p:txBody>
      </p:sp>
      <p:pic>
        <p:nvPicPr>
          <p:cNvPr descr="l62UeuA7S1Sf46C8icAQ" id="92" name="Google Shape;92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64150" y="1152475"/>
            <a:ext cx="2923650" cy="2923650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18"/>
          <p:cNvSpPr txBox="1"/>
          <p:nvPr>
            <p:ph idx="1" type="body"/>
          </p:nvPr>
        </p:nvSpPr>
        <p:spPr>
          <a:xfrm>
            <a:off x="311700" y="1152475"/>
            <a:ext cx="51225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FFFFFF"/>
                </a:solidFill>
              </a:rPr>
              <a:t>Volume of Earth: V = 4/3 * π * radius</a:t>
            </a:r>
            <a:r>
              <a:rPr baseline="30000" lang="en" sz="2000">
                <a:solidFill>
                  <a:srgbClr val="FFFFFF"/>
                </a:solidFill>
              </a:rPr>
              <a:t>3</a:t>
            </a:r>
            <a:endParaRPr sz="2000"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FFFFFF"/>
                </a:solidFill>
              </a:rPr>
              <a:t>Circumference:    C = 2 * π * radius</a:t>
            </a:r>
            <a:endParaRPr sz="2000"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FFFFFF"/>
                </a:solidFill>
              </a:rPr>
              <a:t>So if we know circumference, we know the radius and vice versa</a:t>
            </a:r>
            <a:endParaRPr sz="2000"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FFFFFF"/>
                </a:solidFill>
              </a:rPr>
              <a:t>If we know the radius, we know the volume….</a:t>
            </a:r>
            <a:endParaRPr sz="2000"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2000">
                <a:solidFill>
                  <a:srgbClr val="FFFFFF"/>
                </a:solidFill>
              </a:rPr>
              <a:t>...How do we get the circumference?</a:t>
            </a:r>
            <a:endParaRPr sz="20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://www.intmensorg.com/" id="98" name="Google Shape;98;p19" title="Eratosthenes calculation for the size of the earth around 240 BC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9625" y="286650"/>
            <a:ext cx="8649025" cy="4570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56250" y="149225"/>
            <a:ext cx="7133550" cy="4845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What we’ll do: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09" name="Google Shape;109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We will use The length of a shadow in Boulder, CO, 857 km north of us.</a:t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Circumference = Distance * 360 / difference in shadow angle</a:t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>
                <a:solidFill>
                  <a:srgbClr val="FFFFFF"/>
                </a:solidFill>
              </a:rPr>
              <a:t>Circumference = 857 km * 360 / difference in shadow angle</a:t>
            </a:r>
            <a:endParaRPr>
              <a:solidFill>
                <a:srgbClr val="FFFFFF"/>
              </a:solidFill>
            </a:endParaRPr>
          </a:p>
        </p:txBody>
      </p:sp>
      <p:pic>
        <p:nvPicPr>
          <p:cNvPr descr="l62UeuA7S1Sf46C8icAQ" id="110" name="Google Shape;110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24250" y="2798975"/>
            <a:ext cx="2095500" cy="2095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late">
  <a:themeElements>
    <a:clrScheme name="Slate">
      <a:dk1>
        <a:srgbClr val="FFFFFF"/>
      </a:dk1>
      <a:lt1>
        <a:srgbClr val="37474F"/>
      </a:lt1>
      <a:dk2>
        <a:srgbClr val="9E9E9E"/>
      </a:dk2>
      <a:lt2>
        <a:srgbClr val="E0E0E0"/>
      </a:lt2>
      <a:accent1>
        <a:srgbClr val="616161"/>
      </a:accent1>
      <a:accent2>
        <a:srgbClr val="78909C"/>
      </a:accent2>
      <a:accent3>
        <a:srgbClr val="CACACA"/>
      </a:accent3>
      <a:accent4>
        <a:srgbClr val="64FFDA"/>
      </a:accent4>
      <a:accent5>
        <a:srgbClr val="FFD966"/>
      </a:accent5>
      <a:accent6>
        <a:srgbClr val="F5F5F5"/>
      </a:accent6>
      <a:hlink>
        <a:srgbClr val="FFD966"/>
      </a:hlink>
      <a:folHlink>
        <a:srgbClr val="FFD96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